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79" r:id="rId5"/>
    <p:sldId id="280" r:id="rId6"/>
    <p:sldId id="281" r:id="rId7"/>
    <p:sldId id="267" r:id="rId8"/>
    <p:sldId id="271" r:id="rId9"/>
    <p:sldId id="268" r:id="rId10"/>
    <p:sldId id="269" r:id="rId11"/>
    <p:sldId id="270" r:id="rId12"/>
    <p:sldId id="272" r:id="rId13"/>
    <p:sldId id="276" r:id="rId14"/>
    <p:sldId id="273" r:id="rId15"/>
    <p:sldId id="274" r:id="rId16"/>
    <p:sldId id="275" r:id="rId17"/>
    <p:sldId id="258" r:id="rId18"/>
    <p:sldId id="262" r:id="rId19"/>
    <p:sldId id="263" r:id="rId20"/>
    <p:sldId id="264" r:id="rId21"/>
    <p:sldId id="277" r:id="rId22"/>
  </p:sldIdLst>
  <p:sldSz cx="12192000" cy="6858000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5" autoAdjust="0"/>
    <p:restoredTop sz="96215" autoAdjust="0"/>
  </p:normalViewPr>
  <p:slideViewPr>
    <p:cSldViewPr snapToGrid="0">
      <p:cViewPr>
        <p:scale>
          <a:sx n="96" d="100"/>
          <a:sy n="96" d="100"/>
        </p:scale>
        <p:origin x="-96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5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09E8D-F308-4D4C-99A2-C7689C218C74}" type="datetimeFigureOut">
              <a:rPr lang="hr-HR"/>
              <a:pPr>
                <a:defRPr/>
              </a:pPr>
              <a:t>14.2.2017.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3F7EA-AF27-4ED7-B76B-37D9C0FBFF0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B7EB6-F1F9-45BB-A4D3-9B6B3F9868E6}" type="datetimeFigureOut">
              <a:rPr lang="hr-HR"/>
              <a:pPr>
                <a:defRPr/>
              </a:pPr>
              <a:t>14.2.2017.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24AA1-2C81-49AC-9C35-88C1EF13B0D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F7598-3601-4C31-9FD1-8AC8E6CDABD8}" type="datetimeFigureOut">
              <a:rPr lang="hr-HR"/>
              <a:pPr>
                <a:defRPr/>
              </a:pPr>
              <a:t>14.2.2017.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EC179-FC57-4C24-B088-413F3BB6BC9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E94FA-7819-48DE-979C-4AEF6A7FEC78}" type="datetimeFigureOut">
              <a:rPr lang="hr-HR"/>
              <a:pPr>
                <a:defRPr/>
              </a:pPr>
              <a:t>14.2.2017.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0969A-4997-4925-8300-3E976210B68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F760E-B433-41D7-84D1-21DB92E4260A}" type="datetimeFigureOut">
              <a:rPr lang="hr-HR"/>
              <a:pPr>
                <a:defRPr/>
              </a:pPr>
              <a:t>14.2.2017.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AC45-8FD6-44E1-A87F-E16AD6C693B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9F563-FF3C-4A80-8D0B-0E5F43A0CA32}" type="datetimeFigureOut">
              <a:rPr lang="hr-HR"/>
              <a:pPr>
                <a:defRPr/>
              </a:pPr>
              <a:t>14.2.2017.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F6D98-6C17-41E0-AF14-C2EE00F8151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D4A37-9CF5-4E5D-AEBF-2FFF867D9535}" type="datetimeFigureOut">
              <a:rPr lang="hr-HR"/>
              <a:pPr>
                <a:defRPr/>
              </a:pPr>
              <a:t>14.2.2017.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E130D-4EEA-43C9-BAFC-8DFAC2AAF5F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FD3DB-4D5E-4243-9440-F1DCF7051706}" type="datetimeFigureOut">
              <a:rPr lang="hr-HR"/>
              <a:pPr>
                <a:defRPr/>
              </a:pPr>
              <a:t>14.2.2017.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B9E8D-CB63-44E1-8784-738A4BDCAE0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2C2F-C269-4820-965A-698CF90B4807}" type="datetimeFigureOut">
              <a:rPr lang="hr-HR"/>
              <a:pPr>
                <a:defRPr/>
              </a:pPr>
              <a:t>14.2.2017.</a:t>
            </a:fld>
            <a:endParaRPr lang="hr-H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8E61D-93CE-4D09-9C36-D35AE5389EC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B10C8-D9C1-4CA0-A90B-4A89EE545DE0}" type="datetimeFigureOut">
              <a:rPr lang="hr-HR"/>
              <a:pPr>
                <a:defRPr/>
              </a:pPr>
              <a:t>14.2.2017.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35B9F-7754-4C58-979A-E8E966D5758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AEA72-B4AA-4415-A5ED-A5C0A74ECA7A}" type="datetimeFigureOut">
              <a:rPr lang="hr-HR"/>
              <a:pPr>
                <a:defRPr/>
              </a:pPr>
              <a:t>14.2.2017.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CFA67-9CFE-4F05-B371-A639070D7AF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hr-H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6689A6-2E3A-4A0F-906A-FC7E7EEF49E4}" type="datetimeFigureOut">
              <a:rPr lang="hr-HR"/>
              <a:pPr>
                <a:defRPr/>
              </a:pPr>
              <a:t>14.2.2017.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756BE6-691D-401D-88D0-0C42796746C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74763"/>
            <a:ext cx="9144000" cy="14747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b="1" dirty="0" smtClean="0">
                <a:latin typeface="+mn-lt"/>
              </a:rPr>
              <a:t>Maske na otvorenom trgu !</a:t>
            </a:r>
            <a:endParaRPr lang="hr-HR" b="1" dirty="0">
              <a:latin typeface="+mn-lt"/>
            </a:endParaRPr>
          </a:p>
        </p:txBody>
      </p:sp>
      <p:pic>
        <p:nvPicPr>
          <p:cNvPr id="1331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15688" y="5486400"/>
            <a:ext cx="7715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25" y="5486400"/>
            <a:ext cx="9128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/>
          <p:cNvPicPr>
            <a:picLocks noChangeAspect="1"/>
          </p:cNvPicPr>
          <p:nvPr/>
        </p:nvPicPr>
        <p:blipFill>
          <a:blip r:embed="rId4"/>
          <a:srcRect l="34235" t="32178" r="33607" b="34070"/>
          <a:stretch>
            <a:fillRect/>
          </a:stretch>
        </p:blipFill>
        <p:spPr bwMode="auto">
          <a:xfrm>
            <a:off x="4643438" y="5486400"/>
            <a:ext cx="14541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8"/>
          <p:cNvPicPr>
            <a:picLocks noChangeAspect="1"/>
          </p:cNvPicPr>
          <p:nvPr/>
        </p:nvPicPr>
        <p:blipFill>
          <a:blip r:embed="rId5"/>
          <a:srcRect l="1627" t="1295" r="1791" b="1482"/>
          <a:stretch>
            <a:fillRect/>
          </a:stretch>
        </p:blipFill>
        <p:spPr bwMode="auto">
          <a:xfrm>
            <a:off x="7853363" y="5476875"/>
            <a:ext cx="12112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9"/>
          <p:cNvPicPr>
            <a:picLocks noChangeAspect="1"/>
          </p:cNvPicPr>
          <p:nvPr/>
        </p:nvPicPr>
        <p:blipFill>
          <a:blip r:embed="rId6"/>
          <a:srcRect l="4790" t="6480" r="5022" b="7964"/>
          <a:stretch>
            <a:fillRect/>
          </a:stretch>
        </p:blipFill>
        <p:spPr bwMode="auto">
          <a:xfrm>
            <a:off x="9247188" y="5489575"/>
            <a:ext cx="18240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38900" y="5486400"/>
            <a:ext cx="11699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49638" y="54864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90625" y="5486400"/>
            <a:ext cx="20780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ontent Placeholder 2"/>
          <p:cNvSpPr>
            <a:spLocks noGrp="1"/>
          </p:cNvSpPr>
          <p:nvPr>
            <p:ph idx="1"/>
          </p:nvPr>
        </p:nvSpPr>
        <p:spPr>
          <a:xfrm>
            <a:off x="655638" y="339725"/>
            <a:ext cx="10515600" cy="435133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r-HR" smtClean="0"/>
              <a:t>Vrijeme održavanja radionice:  od 7. do 28. veljače 2017. (prema dogovoru u radno vrijeme muzeja)</a:t>
            </a:r>
          </a:p>
          <a:p>
            <a:pPr marL="0" indent="0">
              <a:buFont typeface="Arial" charset="0"/>
              <a:buNone/>
            </a:pPr>
            <a:r>
              <a:rPr lang="hr-HR" smtClean="0"/>
              <a:t>Dugi četvrtak – 16. i 23. veljače u vremenu od 16.00 do 18.00 h.</a:t>
            </a:r>
          </a:p>
          <a:p>
            <a:pPr marL="0" indent="0">
              <a:buFont typeface="Arial" charset="0"/>
              <a:buNone/>
            </a:pPr>
            <a:r>
              <a:rPr lang="hr-HR" smtClean="0"/>
              <a:t>Otvorene radionice subotom – 11. i 25. veljače 2017. u HŠM-u u vremenu od 10.00 -12.00 h (potrebna prijava). </a:t>
            </a:r>
          </a:p>
          <a:p>
            <a:pPr marL="0" indent="0">
              <a:buFont typeface="Arial" charset="0"/>
              <a:buNone/>
            </a:pPr>
            <a:endParaRPr lang="hr-HR" smtClean="0"/>
          </a:p>
        </p:txBody>
      </p:sp>
      <p:pic>
        <p:nvPicPr>
          <p:cNvPr id="22530" name="Picture 3"/>
          <p:cNvPicPr>
            <a:picLocks noChangeAspect="1"/>
          </p:cNvPicPr>
          <p:nvPr/>
        </p:nvPicPr>
        <p:blipFill>
          <a:blip r:embed="rId2"/>
          <a:srcRect l="14221" t="18835" r="13503"/>
          <a:stretch>
            <a:fillRect/>
          </a:stretch>
        </p:blipFill>
        <p:spPr bwMode="auto">
          <a:xfrm>
            <a:off x="952500" y="2654300"/>
            <a:ext cx="2808288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/>
          <p:cNvPicPr>
            <a:picLocks noChangeAspect="1"/>
          </p:cNvPicPr>
          <p:nvPr/>
        </p:nvPicPr>
        <p:blipFill>
          <a:blip r:embed="rId3"/>
          <a:srcRect l="10023" t="14713" r="5475"/>
          <a:stretch>
            <a:fillRect/>
          </a:stretch>
        </p:blipFill>
        <p:spPr bwMode="auto">
          <a:xfrm>
            <a:off x="4119563" y="2654300"/>
            <a:ext cx="31242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/>
          </p:cNvPicPr>
          <p:nvPr/>
        </p:nvPicPr>
        <p:blipFill>
          <a:blip r:embed="rId4"/>
          <a:srcRect l="14285" t="10094" r="12962" b="26610"/>
          <a:stretch>
            <a:fillRect/>
          </a:stretch>
        </p:blipFill>
        <p:spPr bwMode="auto">
          <a:xfrm>
            <a:off x="7604125" y="2654300"/>
            <a:ext cx="3624263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1"/>
          </p:nvPr>
        </p:nvSpPr>
        <p:spPr>
          <a:xfrm>
            <a:off x="307975" y="6208713"/>
            <a:ext cx="10515600" cy="649287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r-HR" smtClean="0"/>
              <a:t>Prijava na broj tel. 01/4855 716 ili e-mail idumbovic@hsmuzej.hr </a:t>
            </a:r>
          </a:p>
        </p:txBody>
      </p:sp>
      <p:pic>
        <p:nvPicPr>
          <p:cNvPr id="2355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4650" y="0"/>
            <a:ext cx="8902700" cy="593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dirty="0">
                <a:latin typeface="+mn-lt"/>
              </a:rPr>
              <a:t>Muzej za umjetnost i obrt 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600075" y="2727325"/>
            <a:ext cx="5495925" cy="316071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pl-PL" smtClean="0"/>
              <a:t>Muzej za umjetnost i obrt organizira kreativne radionice i završnu priredbu pod maskama koje će tematski biti vezane uz izložbu o baletu </a:t>
            </a:r>
            <a:r>
              <a:rPr lang="pl-PL" i="1" smtClean="0"/>
              <a:t>Orašar</a:t>
            </a:r>
            <a:r>
              <a:rPr lang="pl-PL" smtClean="0"/>
              <a:t>.</a:t>
            </a:r>
          </a:p>
          <a:p>
            <a:pPr marL="0" indent="0">
              <a:buFont typeface="Arial" charset="0"/>
              <a:buNone/>
            </a:pPr>
            <a:endParaRPr lang="hr-HR" smtClean="0"/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/>
          <a:srcRect l="5023" t="3374" r="5286" b="4398"/>
          <a:stretch>
            <a:fillRect/>
          </a:stretch>
        </p:blipFill>
        <p:spPr bwMode="auto">
          <a:xfrm>
            <a:off x="7323138" y="1458913"/>
            <a:ext cx="4030662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1"/>
          </p:nvPr>
        </p:nvSpPr>
        <p:spPr>
          <a:xfrm>
            <a:off x="838200" y="438150"/>
            <a:ext cx="10515600" cy="18859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r-HR" b="1" smtClean="0"/>
              <a:t>Prva tematska radionica u subotu 11.2. </a:t>
            </a:r>
            <a:r>
              <a:rPr lang="hr-HR" smtClean="0"/>
              <a:t>od 10 do 14 sati otvorena je za djecu, a u pratnji mogu doći i roditelji, bake i djedovi. Uz stručno vodstvo muzejske pedagoginje djeca će izrađivati potrebne rekvizite za završnu priredbu pod maskama.</a:t>
            </a:r>
          </a:p>
          <a:p>
            <a:pPr marL="0" indent="0">
              <a:buFont typeface="Arial" charset="0"/>
              <a:buNone/>
            </a:pPr>
            <a:endParaRPr lang="hr-HR" smtClean="0"/>
          </a:p>
        </p:txBody>
      </p:sp>
      <p:pic>
        <p:nvPicPr>
          <p:cNvPr id="25602" name="Picture 1"/>
          <p:cNvPicPr>
            <a:picLocks noChangeAspect="1"/>
          </p:cNvPicPr>
          <p:nvPr/>
        </p:nvPicPr>
        <p:blipFill>
          <a:blip r:embed="rId2"/>
          <a:srcRect l="3697" r="7780"/>
          <a:stretch>
            <a:fillRect/>
          </a:stretch>
        </p:blipFill>
        <p:spPr bwMode="auto">
          <a:xfrm>
            <a:off x="5457825" y="2324100"/>
            <a:ext cx="673417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324100"/>
            <a:ext cx="508952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ontent Placeholder 2"/>
          <p:cNvSpPr>
            <a:spLocks noGrp="1"/>
          </p:cNvSpPr>
          <p:nvPr>
            <p:ph idx="1"/>
          </p:nvPr>
        </p:nvSpPr>
        <p:spPr>
          <a:xfrm>
            <a:off x="508000" y="585788"/>
            <a:ext cx="6261100" cy="521811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r-HR" b="1" smtClean="0"/>
              <a:t>Druga tematska radionica u subotu 18.2. </a:t>
            </a:r>
            <a:r>
              <a:rPr lang="hr-HR" smtClean="0"/>
              <a:t>otvorena je za djecu starosti od 9-13 godina koja će imati priliku upoznati Mirnu Sporiš, baletnu prvakinju HNK Zagreb koja je godinama plesala ulogu Klare u baletu </a:t>
            </a:r>
            <a:r>
              <a:rPr lang="hr-HR" i="1" smtClean="0"/>
              <a:t>Orašar</a:t>
            </a:r>
            <a:r>
              <a:rPr lang="hr-HR" smtClean="0"/>
              <a:t>. Uz njeno stručno vodstvo djeca će na radionici naučiti osnovne baletne korake i pripremiti kraću koreografiju za nastup na završnoj priredbi pod maskama.</a:t>
            </a:r>
          </a:p>
        </p:txBody>
      </p:sp>
      <p:pic>
        <p:nvPicPr>
          <p:cNvPr id="2662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5700" y="-26988"/>
            <a:ext cx="46863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2"/>
          <p:cNvSpPr>
            <a:spLocks noGrp="1"/>
          </p:cNvSpPr>
          <p:nvPr>
            <p:ph idx="1"/>
          </p:nvPr>
        </p:nvSpPr>
        <p:spPr>
          <a:xfrm>
            <a:off x="838200" y="512763"/>
            <a:ext cx="10515600" cy="56642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r-HR" b="1" smtClean="0"/>
              <a:t>Završna priredba pod maskama u subotu 25.2. </a:t>
            </a:r>
            <a:r>
              <a:rPr lang="hr-HR" smtClean="0"/>
              <a:t>otvorena je kako za djecu koja su sudjelovala u prethodne dvije radionice, tako i za svu djecu koja dođu u MUO maskirana i time ostvaruju pravo na besplatni ulaz na izložbu </a:t>
            </a:r>
            <a:r>
              <a:rPr lang="hr-HR" i="1" smtClean="0"/>
              <a:t>Orašar</a:t>
            </a:r>
            <a:r>
              <a:rPr lang="hr-HR" smtClean="0"/>
              <a:t> te sudjelovanje u završnoj povorci maškara.</a:t>
            </a:r>
          </a:p>
        </p:txBody>
      </p:sp>
      <p:pic>
        <p:nvPicPr>
          <p:cNvPr id="2765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0013" y="2247900"/>
            <a:ext cx="3430587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355600"/>
            <a:ext cx="11576050" cy="38862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dirty="0"/>
              <a:t>Djecu očekuje veseli i zanimljiv </a:t>
            </a:r>
            <a:r>
              <a:rPr lang="hr-HR" i="1" dirty="0" err="1"/>
              <a:t>orašarski</a:t>
            </a:r>
            <a:r>
              <a:rPr lang="hr-HR" dirty="0"/>
              <a:t> program: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dirty="0" smtClean="0"/>
              <a:t>10-11</a:t>
            </a:r>
            <a:r>
              <a:rPr lang="hr-HR" dirty="0"/>
              <a:t>	</a:t>
            </a:r>
            <a:r>
              <a:rPr lang="hr-HR" dirty="0" smtClean="0"/>
              <a:t>sati	- šminkanje maškara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dirty="0"/>
              <a:t>		</a:t>
            </a:r>
            <a:r>
              <a:rPr lang="hr-HR" dirty="0" smtClean="0"/>
              <a:t>- kostimirano razgledavanje </a:t>
            </a:r>
            <a:r>
              <a:rPr lang="hr-HR" dirty="0"/>
              <a:t>izložbe </a:t>
            </a:r>
            <a:r>
              <a:rPr lang="hr-HR" i="1" dirty="0" smtClean="0"/>
              <a:t>Orašar</a:t>
            </a:r>
            <a:endParaRPr lang="hr-HR" i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dirty="0"/>
              <a:t>11-12 sati – scenski igrokaz </a:t>
            </a:r>
            <a:r>
              <a:rPr lang="hr-HR" i="1" dirty="0" smtClean="0"/>
              <a:t>Orašar</a:t>
            </a:r>
            <a:r>
              <a:rPr lang="hr-HR" dirty="0"/>
              <a:t>:</a:t>
            </a:r>
            <a:r>
              <a:rPr lang="hr-HR" dirty="0" smtClean="0"/>
              <a:t> </a:t>
            </a:r>
            <a:r>
              <a:rPr lang="hr-HR" dirty="0"/>
              <a:t>polaznici dramske grupe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		Udruge </a:t>
            </a:r>
            <a:r>
              <a:rPr lang="hr-HR" dirty="0"/>
              <a:t>Praktikum </a:t>
            </a:r>
            <a:r>
              <a:rPr lang="hr-HR" dirty="0" smtClean="0"/>
              <a:t>pod vodstvom </a:t>
            </a:r>
            <a:r>
              <a:rPr lang="hr-HR" dirty="0"/>
              <a:t>glumca lutkara Davora </a:t>
            </a:r>
            <a:r>
              <a:rPr lang="hr-HR" dirty="0" smtClean="0"/>
              <a:t>Kovača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dirty="0"/>
              <a:t>	</a:t>
            </a:r>
            <a:r>
              <a:rPr lang="hr-HR" dirty="0" smtClean="0"/>
              <a:t>- baletni </a:t>
            </a:r>
            <a:r>
              <a:rPr lang="hr-HR" dirty="0"/>
              <a:t>nastup polaznika plesne radionice po koreografiji Mirne Sporiš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dirty="0"/>
              <a:t>	</a:t>
            </a:r>
            <a:r>
              <a:rPr lang="hr-HR" dirty="0" smtClean="0"/>
              <a:t>- glazba </a:t>
            </a:r>
            <a:r>
              <a:rPr lang="hr-HR" dirty="0"/>
              <a:t>pod vodstvom maestra Tomislava </a:t>
            </a:r>
            <a:r>
              <a:rPr lang="hr-HR" dirty="0" err="1"/>
              <a:t>Fačinija</a:t>
            </a:r>
            <a:endParaRPr lang="hr-HR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dirty="0"/>
              <a:t>	</a:t>
            </a:r>
            <a:r>
              <a:rPr lang="hr-HR" dirty="0" smtClean="0"/>
              <a:t>- krafne </a:t>
            </a:r>
            <a:r>
              <a:rPr lang="hr-HR" dirty="0"/>
              <a:t>u </a:t>
            </a:r>
            <a:r>
              <a:rPr lang="hr-HR" i="1" dirty="0"/>
              <a:t>Kraljevstvu šećera</a:t>
            </a:r>
            <a:r>
              <a:rPr lang="hr-HR" dirty="0"/>
              <a:t>!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r-HR" dirty="0"/>
          </a:p>
        </p:txBody>
      </p:sp>
      <p:pic>
        <p:nvPicPr>
          <p:cNvPr id="28674" name="Picture 3"/>
          <p:cNvPicPr>
            <a:picLocks noChangeAspect="1"/>
          </p:cNvPicPr>
          <p:nvPr/>
        </p:nvPicPr>
        <p:blipFill>
          <a:blip r:embed="rId2"/>
          <a:srcRect l="29884" t="21361" r="20020" b="28777"/>
          <a:stretch>
            <a:fillRect/>
          </a:stretch>
        </p:blipFill>
        <p:spPr bwMode="auto">
          <a:xfrm>
            <a:off x="10390188" y="-190500"/>
            <a:ext cx="1712912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7100" y="3997325"/>
            <a:ext cx="41656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3063" y="3997325"/>
            <a:ext cx="411480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latin typeface="+mn-lt"/>
              </a:rPr>
              <a:t>ZAJEDNIČKI VELIKI FAŠNIK ZA DJECU I RODITELJE 25. 2. 2017. </a:t>
            </a:r>
            <a:endParaRPr lang="hr-HR" dirty="0">
              <a:latin typeface="+mn-lt"/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838200" y="2054225"/>
            <a:ext cx="10515600" cy="435133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pl-PL" b="1" smtClean="0"/>
              <a:t>Od 10 do 12 sati </a:t>
            </a:r>
            <a:r>
              <a:rPr lang="pl-PL" smtClean="0"/>
              <a:t>vodstva, radionice i drugi programi u tri muzeja:</a:t>
            </a:r>
          </a:p>
          <a:p>
            <a:pPr marL="0" indent="0">
              <a:buFont typeface="Arial" charset="0"/>
              <a:buNone/>
            </a:pPr>
            <a:r>
              <a:rPr lang="pl-PL" smtClean="0"/>
              <a:t>Etnografski muzej, Hrvatski školski muzej, Muzej za umjetnost i obrt</a:t>
            </a:r>
          </a:p>
          <a:p>
            <a:pPr marL="0" indent="0">
              <a:buFont typeface="Arial" charset="0"/>
              <a:buNone/>
            </a:pPr>
            <a:endParaRPr lang="pl-PL" smtClean="0"/>
          </a:p>
          <a:p>
            <a:pPr marL="0" indent="0">
              <a:buFont typeface="Arial" charset="0"/>
              <a:buNone/>
            </a:pPr>
            <a:r>
              <a:rPr lang="pl-PL" b="1" smtClean="0"/>
              <a:t>U 12 sati </a:t>
            </a:r>
            <a:r>
              <a:rPr lang="pl-PL" smtClean="0"/>
              <a:t>iz svakog od muzeja sudionici kreću u tri povorke prema HNK. Ispred HNK okupljene povorke se fotografiraju i ulaze u kazalište, gdje ih očekuje nastavak programa.</a:t>
            </a:r>
          </a:p>
          <a:p>
            <a:pPr marL="0" indent="0">
              <a:buFont typeface="Arial" charset="0"/>
              <a:buNone/>
            </a:pPr>
            <a:r>
              <a:rPr lang="pl-PL" smtClean="0">
                <a:solidFill>
                  <a:srgbClr val="FF0000"/>
                </a:solidFill>
              </a:rPr>
              <a:t>(program ispred HNK? Žongleri i sl. ??)</a:t>
            </a:r>
            <a:endParaRPr lang="hr-H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dirty="0" smtClean="0">
                <a:latin typeface="+mn-lt"/>
              </a:rPr>
              <a:t>Hrvatsko narodno kazalište Zagreb</a:t>
            </a:r>
            <a:endParaRPr lang="hr-HR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817688"/>
            <a:ext cx="7102475" cy="5040312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b="1" dirty="0" smtClean="0"/>
              <a:t>U 12 sati </a:t>
            </a:r>
            <a:r>
              <a:rPr lang="hr-HR" dirty="0" smtClean="0"/>
              <a:t>iz sva tri muzeja </a:t>
            </a:r>
            <a:r>
              <a:rPr lang="hr-HR" dirty="0"/>
              <a:t>kreću povorke </a:t>
            </a:r>
            <a:r>
              <a:rPr lang="hr-HR" dirty="0" smtClean="0"/>
              <a:t>maškara prema HNK</a:t>
            </a:r>
            <a:r>
              <a:rPr lang="hr-HR" dirty="0"/>
              <a:t> gdje je organizirana velika završna proslava „Fašnička revija“. Ovim programom HNK u Zagrebu se želi pridružiti događanjima oko fašnika, te time obilježiti stoljetnu tradiciju maškaranja. Za tu veliku manifestaciju </a:t>
            </a:r>
            <a:r>
              <a:rPr lang="hr-HR" dirty="0" smtClean="0"/>
              <a:t>osmišljen je program </a:t>
            </a:r>
            <a:r>
              <a:rPr lang="hr-HR" dirty="0"/>
              <a:t>iz ovosezonskog repertoara drame, opere i baleta koji je djeci posebno privlačan, te će im u duhu fašničkog slavlja približiti kazališnu umjetnost i proširiti njihovo poimanje maske, oblačenja u kostim i nastupanja, jer i sami će imati priliku pokazati svoju masku. </a:t>
            </a:r>
            <a:endParaRPr lang="hr-HR" dirty="0" smtClean="0"/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3729038"/>
            <a:ext cx="4724400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ontent Placeholder 2"/>
          <p:cNvSpPr>
            <a:spLocks noGrp="1"/>
          </p:cNvSpPr>
          <p:nvPr>
            <p:ph idx="1"/>
          </p:nvPr>
        </p:nvSpPr>
        <p:spPr>
          <a:xfrm>
            <a:off x="549275" y="285750"/>
            <a:ext cx="10515600" cy="28384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r-HR" b="1" smtClean="0"/>
              <a:t>U 12:30 </a:t>
            </a:r>
            <a:r>
              <a:rPr lang="hr-HR" smtClean="0"/>
              <a:t>započinje prvi dio programa (u trajanju oko 1h) u kojemu će se izvoditi dijelovi iz sljedećih predstava:</a:t>
            </a:r>
          </a:p>
          <a:p>
            <a:pPr marL="0" indent="0">
              <a:buFont typeface="Arial" charset="0"/>
              <a:buNone/>
            </a:pPr>
            <a:r>
              <a:rPr lang="hr-HR" smtClean="0"/>
              <a:t>1. ČAROBNA FRULA, Wolfgang Amadeus Mozart (arija Kraljice noći)</a:t>
            </a:r>
          </a:p>
          <a:p>
            <a:pPr marL="0" indent="0">
              <a:buFont typeface="Arial" charset="0"/>
              <a:buNone/>
            </a:pPr>
            <a:r>
              <a:rPr lang="hr-HR" smtClean="0"/>
              <a:t>2. ORAŠAR, Petar Iljič Čajkovski</a:t>
            </a:r>
          </a:p>
          <a:p>
            <a:pPr marL="0" indent="0">
              <a:buFont typeface="Arial" charset="0"/>
              <a:buNone/>
            </a:pPr>
            <a:endParaRPr lang="hr-HR" smtClean="0"/>
          </a:p>
        </p:txBody>
      </p:sp>
      <p:pic>
        <p:nvPicPr>
          <p:cNvPr id="31746" name="Picture 3"/>
          <p:cNvPicPr>
            <a:picLocks noChangeAspect="1"/>
          </p:cNvPicPr>
          <p:nvPr/>
        </p:nvPicPr>
        <p:blipFill>
          <a:blip r:embed="rId2"/>
          <a:srcRect l="11353"/>
          <a:stretch>
            <a:fillRect/>
          </a:stretch>
        </p:blipFill>
        <p:spPr bwMode="auto">
          <a:xfrm>
            <a:off x="0" y="2628900"/>
            <a:ext cx="56610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7075" y="2628900"/>
            <a:ext cx="63849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ontent Placeholder 2"/>
          <p:cNvSpPr>
            <a:spLocks noGrp="1"/>
          </p:cNvSpPr>
          <p:nvPr>
            <p:ph idx="1"/>
          </p:nvPr>
        </p:nvSpPr>
        <p:spPr>
          <a:xfrm>
            <a:off x="838200" y="987425"/>
            <a:ext cx="10515600" cy="32035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r-HR" smtClean="0"/>
              <a:t>Od 7. do 28. veljače tri muzeja (Etnografski muzej, Hrvatski školski muzej i Muzej za umjetnost i obrt) te Hrvatsko narodno kazalište imaju u programu niz radionica i obilazaka vezanih uz Fašnik.</a:t>
            </a:r>
          </a:p>
          <a:p>
            <a:pPr marL="0" indent="0">
              <a:buFont typeface="Arial" charset="0"/>
              <a:buNone/>
            </a:pPr>
            <a:r>
              <a:rPr lang="hr-HR" smtClean="0"/>
              <a:t>Aktivnosti se objedinjuju u programu 25.02. 2017.</a:t>
            </a:r>
          </a:p>
          <a:p>
            <a:pPr marL="0" indent="0">
              <a:buFont typeface="Arial" charset="0"/>
              <a:buNone/>
            </a:pPr>
            <a:r>
              <a:rPr lang="hr-HR" smtClean="0"/>
              <a:t>Zajednički program za one koji dolaze maskirani je besplatan.</a:t>
            </a:r>
          </a:p>
          <a:p>
            <a:pPr marL="0" indent="0">
              <a:buFont typeface="Arial" charset="0"/>
              <a:buNone/>
            </a:pPr>
            <a:r>
              <a:rPr lang="hr-HR" smtClean="0"/>
              <a:t>Muzeji radionice naplaćuju prema vlastitim cjenicima a za radionice je potrebna prethodna najava. </a:t>
            </a:r>
          </a:p>
          <a:p>
            <a:pPr marL="0" indent="0">
              <a:buFont typeface="Arial" charset="0"/>
              <a:buNone/>
            </a:pPr>
            <a:endParaRPr lang="hr-H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2"/>
          <p:cNvSpPr>
            <a:spLocks noGrp="1"/>
          </p:cNvSpPr>
          <p:nvPr>
            <p:ph idx="1"/>
          </p:nvPr>
        </p:nvSpPr>
        <p:spPr>
          <a:xfrm>
            <a:off x="762000" y="523875"/>
            <a:ext cx="10515600" cy="58102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r-HR" smtClean="0"/>
              <a:t>Nakon toga, djeca će se podijeliti u tri grupe. U jednoj će razgovarati s glumcima, u drugoj s opernim pjevačima/pjevačicama, a u trećoj s baletnim plesačima i plesačicama. </a:t>
            </a:r>
          </a:p>
          <a:p>
            <a:pPr marL="0" indent="0">
              <a:buFont typeface="Arial" charset="0"/>
              <a:buNone/>
            </a:pPr>
            <a:endParaRPr lang="hr-HR" smtClean="0"/>
          </a:p>
        </p:txBody>
      </p:sp>
      <p:pic>
        <p:nvPicPr>
          <p:cNvPr id="32770" name="Picture 4"/>
          <p:cNvPicPr>
            <a:picLocks noChangeAspect="1"/>
          </p:cNvPicPr>
          <p:nvPr/>
        </p:nvPicPr>
        <p:blipFill>
          <a:blip r:embed="rId2"/>
          <a:srcRect t="13310"/>
          <a:stretch>
            <a:fillRect/>
          </a:stretch>
        </p:blipFill>
        <p:spPr bwMode="auto">
          <a:xfrm>
            <a:off x="3763963" y="1871663"/>
            <a:ext cx="4511675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ontent Placeholder 2"/>
          <p:cNvSpPr>
            <a:spLocks noGrp="1"/>
          </p:cNvSpPr>
          <p:nvPr>
            <p:ph idx="1"/>
          </p:nvPr>
        </p:nvSpPr>
        <p:spPr>
          <a:xfrm>
            <a:off x="838200" y="427038"/>
            <a:ext cx="10515600" cy="574992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r-HR" b="1" smtClean="0"/>
              <a:t>U 13:30h</a:t>
            </a:r>
            <a:r>
              <a:rPr lang="hr-HR" smtClean="0"/>
              <a:t>, u drugome dijelu programa se priprema revija za odabir najbolje maske koju će izabrati žiri sastavljen od izabranih glumaca i/ili kostimografa. Tri najbolje maske biti će nagrađene. </a:t>
            </a:r>
          </a:p>
          <a:p>
            <a:pPr marL="0" indent="0">
              <a:buFont typeface="Arial" charset="0"/>
              <a:buNone/>
            </a:pPr>
            <a:endParaRPr lang="hr-HR" smtClean="0"/>
          </a:p>
        </p:txBody>
      </p:sp>
      <p:pic>
        <p:nvPicPr>
          <p:cNvPr id="3379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5175" y="1833563"/>
            <a:ext cx="7535863" cy="502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822325" y="252413"/>
            <a:ext cx="9693275" cy="14382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altLang="x-none" b="1" dirty="0">
                <a:latin typeface="+mn-lt"/>
              </a:rPr>
              <a:t>Etnografski muzej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sz="half" idx="4294967295"/>
          </p:nvPr>
        </p:nvSpPr>
        <p:spPr>
          <a:xfrm>
            <a:off x="822325" y="1855788"/>
            <a:ext cx="4722813" cy="45640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r-HR" smtClean="0"/>
              <a:t>Etnografski muzej organizira kreativne radionice za škole, vrtiće i građanstvo  i završnu priredbu pod maskama tematski vezane uz izložbu </a:t>
            </a:r>
            <a:r>
              <a:rPr lang="hr-HR" i="1" smtClean="0"/>
              <a:t>Kako te mijenja maska? </a:t>
            </a:r>
          </a:p>
        </p:txBody>
      </p:sp>
      <p:pic>
        <p:nvPicPr>
          <p:cNvPr id="15363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3013" y="1420813"/>
            <a:ext cx="48260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763" y="741363"/>
            <a:ext cx="6518275" cy="505777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dirty="0" smtClean="0"/>
              <a:t>Program u  </a:t>
            </a:r>
            <a:r>
              <a:rPr lang="hr-HR" dirty="0"/>
              <a:t>subotu 18. i nedjelju 19. veljače  od 11-13 </a:t>
            </a:r>
            <a:r>
              <a:rPr lang="hr-HR" dirty="0" smtClean="0"/>
              <a:t>sati: 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dirty="0" smtClean="0"/>
              <a:t>autorsko </a:t>
            </a:r>
            <a:r>
              <a:rPr lang="hr-HR" dirty="0"/>
              <a:t>vodstvo kroz izložbu </a:t>
            </a:r>
            <a:r>
              <a:rPr lang="hr-HR" i="1" dirty="0"/>
              <a:t>Kako te mijenja maska?</a:t>
            </a:r>
            <a:r>
              <a:rPr lang="hr-HR" dirty="0"/>
              <a:t>. </a:t>
            </a:r>
            <a:endParaRPr lang="hr-HR" dirty="0" smtClean="0"/>
          </a:p>
          <a:p>
            <a:pPr fontAlgn="auto">
              <a:spcAft>
                <a:spcPts val="0"/>
              </a:spcAft>
              <a:defRPr/>
            </a:pPr>
            <a:r>
              <a:rPr lang="hr-HR" dirty="0" smtClean="0"/>
              <a:t>Film  </a:t>
            </a:r>
            <a:r>
              <a:rPr lang="hr-HR" i="1" dirty="0" err="1"/>
              <a:t>Mačkare</a:t>
            </a:r>
            <a:r>
              <a:rPr lang="hr-HR" i="1" dirty="0"/>
              <a:t> iz </a:t>
            </a:r>
            <a:r>
              <a:rPr lang="hr-HR" i="1" dirty="0" err="1"/>
              <a:t>Gljeva</a:t>
            </a:r>
            <a:r>
              <a:rPr lang="hr-HR" i="1" dirty="0"/>
              <a:t> </a:t>
            </a:r>
            <a:r>
              <a:rPr lang="hr-HR" dirty="0"/>
              <a:t> </a:t>
            </a:r>
            <a:endParaRPr lang="hr-HR" dirty="0" smtClean="0"/>
          </a:p>
          <a:p>
            <a:pPr fontAlgn="auto">
              <a:spcAft>
                <a:spcPts val="0"/>
              </a:spcAft>
              <a:defRPr/>
            </a:pPr>
            <a:r>
              <a:rPr lang="hr-HR" dirty="0" smtClean="0"/>
              <a:t>Magično ogledalo – „</a:t>
            </a:r>
            <a:r>
              <a:rPr lang="hr-HR" dirty="0" err="1" smtClean="0"/>
              <a:t>selfie</a:t>
            </a:r>
            <a:r>
              <a:rPr lang="hr-HR" dirty="0" smtClean="0"/>
              <a:t>” je moguće   poslati e-</a:t>
            </a:r>
            <a:r>
              <a:rPr lang="hr-HR" dirty="0" err="1" smtClean="0"/>
              <a:t>mailom</a:t>
            </a:r>
            <a:endParaRPr lang="hr-HR" dirty="0"/>
          </a:p>
          <a:p>
            <a:pPr fontAlgn="auto">
              <a:spcAft>
                <a:spcPts val="0"/>
              </a:spcAft>
              <a:defRPr/>
            </a:pPr>
            <a:r>
              <a:rPr lang="hr-HR" dirty="0" smtClean="0"/>
              <a:t>Transformacija u </a:t>
            </a:r>
            <a:r>
              <a:rPr lang="hr-HR" dirty="0"/>
              <a:t>različite likove uz pomoć profesionalne šminke.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r-HR" dirty="0"/>
          </a:p>
        </p:txBody>
      </p:sp>
      <p:pic>
        <p:nvPicPr>
          <p:cNvPr id="16386" name="Picture 5" descr="C:\Users\Željka\Pictures\Radionice 2017\9.2.RADIONICA\DSC029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9713" y="879475"/>
            <a:ext cx="37465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1"/>
          </p:nvPr>
        </p:nvSpPr>
        <p:spPr>
          <a:xfrm>
            <a:off x="685800" y="403225"/>
            <a:ext cx="11112500" cy="20986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r-HR" smtClean="0"/>
              <a:t>U subotu 25.veljače od 10 -12 sati  za djecu je na rasporedu: </a:t>
            </a:r>
          </a:p>
          <a:p>
            <a:pPr marL="0" indent="0">
              <a:buFont typeface="Arial" charset="0"/>
              <a:buNone/>
            </a:pPr>
            <a:r>
              <a:rPr lang="hr-HR" smtClean="0"/>
              <a:t>•	Plesna radionica </a:t>
            </a:r>
            <a:r>
              <a:rPr lang="hr-HR" i="1" smtClean="0"/>
              <a:t>Magijskim balom otjerajmo zimu </a:t>
            </a:r>
          </a:p>
          <a:p>
            <a:pPr marL="0" indent="0">
              <a:buFont typeface="Arial" charset="0"/>
              <a:buNone/>
            </a:pPr>
            <a:r>
              <a:rPr lang="hr-HR" smtClean="0"/>
              <a:t>•	Edukativna igra </a:t>
            </a:r>
            <a:r>
              <a:rPr lang="hr-HR" i="1" smtClean="0"/>
              <a:t>Magični detektivi u stalnom postavu</a:t>
            </a:r>
          </a:p>
          <a:p>
            <a:pPr marL="0" indent="0">
              <a:buFont typeface="Arial" charset="0"/>
              <a:buNone/>
            </a:pPr>
            <a:r>
              <a:rPr lang="hr-HR" smtClean="0"/>
              <a:t>•	Radionica </a:t>
            </a:r>
            <a:r>
              <a:rPr lang="hr-HR" i="1" smtClean="0"/>
              <a:t>Spas u zadnji čas </a:t>
            </a:r>
            <a:r>
              <a:rPr lang="hr-HR" smtClean="0"/>
              <a:t>za one koji nisu stigli napraviti masku</a:t>
            </a:r>
          </a:p>
          <a:p>
            <a:pPr marL="0" indent="0">
              <a:buFont typeface="Arial" charset="0"/>
              <a:buNone/>
            </a:pPr>
            <a:endParaRPr lang="hr-HR" smtClean="0"/>
          </a:p>
        </p:txBody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2"/>
          <a:srcRect l="10303" r="7280"/>
          <a:stretch>
            <a:fillRect/>
          </a:stretch>
        </p:blipFill>
        <p:spPr bwMode="auto">
          <a:xfrm>
            <a:off x="428625" y="2755900"/>
            <a:ext cx="4956175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C:\Users\Željka\Pictures\Radionice 2017\9.2.RADIONICA\DSC030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5975" y="2755900"/>
            <a:ext cx="6015038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smtClean="0"/>
              <a:t>Prijave na: edukacija@emz.hr</a:t>
            </a:r>
          </a:p>
        </p:txBody>
      </p:sp>
      <p:pic>
        <p:nvPicPr>
          <p:cNvPr id="18434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89500" y="1914525"/>
            <a:ext cx="6259513" cy="4173538"/>
          </a:xfrm>
        </p:spPr>
      </p:pic>
      <p:pic>
        <p:nvPicPr>
          <p:cNvPr id="18435" name="Content Placeholder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6163" y="1825625"/>
            <a:ext cx="289877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13" y="0"/>
            <a:ext cx="10515600" cy="13255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b="1" dirty="0" err="1">
                <a:latin typeface="+mn-lt"/>
              </a:rPr>
              <a:t>Hrvatski</a:t>
            </a:r>
            <a:r>
              <a:rPr lang="en-GB" b="1" dirty="0">
                <a:latin typeface="+mn-lt"/>
              </a:rPr>
              <a:t> </a:t>
            </a:r>
            <a:r>
              <a:rPr lang="en-GB" b="1" dirty="0" err="1">
                <a:latin typeface="+mn-lt"/>
              </a:rPr>
              <a:t>školski</a:t>
            </a:r>
            <a:r>
              <a:rPr lang="en-GB" b="1" dirty="0">
                <a:latin typeface="+mn-lt"/>
              </a:rPr>
              <a:t> </a:t>
            </a:r>
            <a:r>
              <a:rPr lang="en-GB" b="1" dirty="0" err="1">
                <a:latin typeface="+mn-lt"/>
              </a:rPr>
              <a:t>muzej</a:t>
            </a:r>
            <a:r>
              <a:rPr lang="en-GB" dirty="0">
                <a:latin typeface="+mn-lt"/>
              </a:rPr>
              <a:t> </a:t>
            </a:r>
            <a:endParaRPr lang="hr-HR" dirty="0">
              <a:latin typeface="+mn-lt"/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709613" y="1168400"/>
            <a:ext cx="9971087" cy="49037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r-HR" smtClean="0"/>
              <a:t>Hrvatski školski muzej organizira radionicu Rampppinije uz izložbu </a:t>
            </a:r>
            <a:r>
              <a:rPr lang="hr-HR" i="1" smtClean="0"/>
              <a:t>Kad bi drveće hodalo</a:t>
            </a:r>
            <a:r>
              <a:rPr lang="hr-HR" smtClean="0"/>
              <a:t>. </a:t>
            </a:r>
          </a:p>
        </p:txBody>
      </p:sp>
      <p:pic>
        <p:nvPicPr>
          <p:cNvPr id="19459" name="Picture 4"/>
          <p:cNvPicPr>
            <a:picLocks noChangeAspect="1"/>
          </p:cNvPicPr>
          <p:nvPr/>
        </p:nvPicPr>
        <p:blipFill>
          <a:blip r:embed="rId2"/>
          <a:srcRect t="21866" b="11200"/>
          <a:stretch>
            <a:fillRect/>
          </a:stretch>
        </p:blipFill>
        <p:spPr bwMode="auto">
          <a:xfrm>
            <a:off x="1266825" y="2008188"/>
            <a:ext cx="9658350" cy="484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/>
          <p:cNvSpPr>
            <a:spLocks noGrp="1"/>
          </p:cNvSpPr>
          <p:nvPr>
            <p:ph idx="1"/>
          </p:nvPr>
        </p:nvSpPr>
        <p:spPr>
          <a:xfrm>
            <a:off x="655638" y="911225"/>
            <a:ext cx="4629150" cy="435133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r-HR" smtClean="0"/>
              <a:t>U razigranoj veljači pozivamo sve mališane (ali i mame, tate, djedove, bake, tete i prijatelje) na radionicu izrade maski Rampppinije. Tko je Rampinije i kako izgleda otkrit ćemo zajedno igrajući se!</a:t>
            </a:r>
          </a:p>
          <a:p>
            <a:pPr marL="0" indent="0">
              <a:buFont typeface="Arial" charset="0"/>
              <a:buNone/>
            </a:pPr>
            <a:endParaRPr lang="hr-HR" smtClean="0"/>
          </a:p>
        </p:txBody>
      </p:sp>
      <p:pic>
        <p:nvPicPr>
          <p:cNvPr id="20482" name="Picture 3"/>
          <p:cNvPicPr>
            <a:picLocks noChangeAspect="1"/>
          </p:cNvPicPr>
          <p:nvPr/>
        </p:nvPicPr>
        <p:blipFill>
          <a:blip r:embed="rId2"/>
          <a:srcRect t="23199" r="4504" b="3467"/>
          <a:stretch>
            <a:fillRect/>
          </a:stretch>
        </p:blipFill>
        <p:spPr bwMode="auto">
          <a:xfrm>
            <a:off x="5494338" y="0"/>
            <a:ext cx="6697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/>
          <p:cNvSpPr>
            <a:spLocks noGrp="1"/>
          </p:cNvSpPr>
          <p:nvPr>
            <p:ph idx="1"/>
          </p:nvPr>
        </p:nvSpPr>
        <p:spPr>
          <a:xfrm>
            <a:off x="361950" y="454025"/>
            <a:ext cx="11379200" cy="61483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hr-HR" smtClean="0"/>
              <a:t>Prijavite se što prije i napravite masku neobičnog Rampppinija!</a:t>
            </a:r>
          </a:p>
          <a:p>
            <a:pPr marL="0" indent="0">
              <a:buFont typeface="Arial" charset="0"/>
              <a:buNone/>
            </a:pPr>
            <a:r>
              <a:rPr lang="hr-HR" smtClean="0"/>
              <a:t>Sav potreban materijal osigurava muzej. Radionica je namijenjena predškolskom uzrastu te učenicima nižih razreda OŠ. </a:t>
            </a:r>
          </a:p>
          <a:p>
            <a:pPr marL="0" indent="0">
              <a:buFont typeface="Arial" charset="0"/>
              <a:buNone/>
            </a:pPr>
            <a:endParaRPr lang="hr-HR" smtClean="0"/>
          </a:p>
        </p:txBody>
      </p:sp>
      <p:pic>
        <p:nvPicPr>
          <p:cNvPr id="2150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2850" y="2098675"/>
            <a:ext cx="7138988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802</Words>
  <Application>Microsoft Office PowerPoint</Application>
  <PresentationFormat>Custom</PresentationFormat>
  <Paragraphs>51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Maske na otvorenom trgu !</vt:lpstr>
      <vt:lpstr>PowerPoint Presentation</vt:lpstr>
      <vt:lpstr>Etnografski muzej</vt:lpstr>
      <vt:lpstr>PowerPoint Presentation</vt:lpstr>
      <vt:lpstr>PowerPoint Presentation</vt:lpstr>
      <vt:lpstr>Prijave na: edukacija@emz.hr</vt:lpstr>
      <vt:lpstr>Hrvatski školski muzej </vt:lpstr>
      <vt:lpstr>PowerPoint Presentation</vt:lpstr>
      <vt:lpstr>PowerPoint Presentation</vt:lpstr>
      <vt:lpstr>PowerPoint Presentation</vt:lpstr>
      <vt:lpstr>PowerPoint Presentation</vt:lpstr>
      <vt:lpstr>Muzej za umjetnost i obrt </vt:lpstr>
      <vt:lpstr>PowerPoint Presentation</vt:lpstr>
      <vt:lpstr>PowerPoint Presentation</vt:lpstr>
      <vt:lpstr>PowerPoint Presentation</vt:lpstr>
      <vt:lpstr>PowerPoint Presentation</vt:lpstr>
      <vt:lpstr>ZAJEDNIČKI VELIKI FAŠNIK ZA DJECU I RODITELJE 25. 2. 2017. </vt:lpstr>
      <vt:lpstr>Hrvatsko narodno kazalište Zagreb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Maske na otvorenom trgu !</dc:title>
  <dc:creator>IvaM</dc:creator>
  <cp:lastModifiedBy>Matea Zelić</cp:lastModifiedBy>
  <cp:revision>25</cp:revision>
  <dcterms:created xsi:type="dcterms:W3CDTF">2017-02-08T14:52:18Z</dcterms:created>
  <dcterms:modified xsi:type="dcterms:W3CDTF">2017-02-14T15:07:08Z</dcterms:modified>
</cp:coreProperties>
</file>